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89" r:id="rId6"/>
    <p:sldId id="260" r:id="rId7"/>
    <p:sldId id="269" r:id="rId8"/>
    <p:sldId id="261" r:id="rId9"/>
    <p:sldId id="290" r:id="rId10"/>
    <p:sldId id="263" r:id="rId11"/>
    <p:sldId id="264" r:id="rId12"/>
    <p:sldId id="265" r:id="rId13"/>
    <p:sldId id="266" r:id="rId14"/>
    <p:sldId id="268" r:id="rId15"/>
    <p:sldId id="270" r:id="rId16"/>
    <p:sldId id="271" r:id="rId17"/>
    <p:sldId id="272" r:id="rId18"/>
    <p:sldId id="283" r:id="rId19"/>
    <p:sldId id="273" r:id="rId20"/>
    <p:sldId id="274" r:id="rId21"/>
    <p:sldId id="276" r:id="rId22"/>
    <p:sldId id="281" r:id="rId23"/>
    <p:sldId id="280" r:id="rId24"/>
    <p:sldId id="277" r:id="rId25"/>
    <p:sldId id="278" r:id="rId26"/>
    <p:sldId id="286" r:id="rId27"/>
    <p:sldId id="288" r:id="rId28"/>
    <p:sldId id="287" r:id="rId29"/>
    <p:sldId id="284" r:id="rId30"/>
    <p:sldId id="282" r:id="rId31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5385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864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120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593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3617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377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658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2528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095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043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0027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DCA9A-979A-467E-B328-C01764197EDC}" type="datetimeFigureOut">
              <a:rPr lang="da-DK" smtClean="0"/>
              <a:t>15-11-2014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6EEB7-A578-421B-8BC4-4AEE1D809CD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890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836713"/>
            <a:ext cx="8640960" cy="2160240"/>
          </a:xfrm>
        </p:spPr>
        <p:txBody>
          <a:bodyPr>
            <a:noAutofit/>
          </a:bodyPr>
          <a:lstStyle/>
          <a:p>
            <a:r>
              <a:rPr lang="da-DK" sz="7200" dirty="0" smtClean="0"/>
              <a:t>”Den Store Krig 14-18” </a:t>
            </a:r>
            <a:br>
              <a:rPr lang="da-DK" sz="7200" dirty="0" smtClean="0"/>
            </a:br>
            <a:r>
              <a:rPr lang="da-DK" sz="7200" dirty="0" smtClean="0"/>
              <a:t>= 1. Verdenskrig</a:t>
            </a:r>
            <a:endParaRPr lang="da-DK" sz="72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1600" y="3284984"/>
            <a:ext cx="7200800" cy="3168352"/>
          </a:xfrm>
        </p:spPr>
        <p:txBody>
          <a:bodyPr>
            <a:normAutofit/>
          </a:bodyPr>
          <a:lstStyle/>
          <a:p>
            <a:r>
              <a:rPr lang="da-DK" sz="4000" dirty="0" smtClean="0">
                <a:solidFill>
                  <a:schemeClr val="tx1"/>
                </a:solidFill>
              </a:rPr>
              <a:t>Start: </a:t>
            </a:r>
            <a:r>
              <a:rPr lang="da-DK" sz="4000" dirty="0" smtClean="0">
                <a:solidFill>
                  <a:schemeClr val="tx1"/>
                </a:solidFill>
              </a:rPr>
              <a:t>1. august 1914</a:t>
            </a:r>
          </a:p>
          <a:p>
            <a:r>
              <a:rPr lang="da-DK" sz="4000" dirty="0" smtClean="0">
                <a:solidFill>
                  <a:schemeClr val="tx1"/>
                </a:solidFill>
              </a:rPr>
              <a:t>Slut: </a:t>
            </a:r>
            <a:r>
              <a:rPr lang="da-DK" sz="4000" dirty="0" smtClean="0">
                <a:solidFill>
                  <a:schemeClr val="tx1"/>
                </a:solidFill>
              </a:rPr>
              <a:t>kl. 11 den 11. </a:t>
            </a:r>
            <a:r>
              <a:rPr lang="da-DK" sz="4000" dirty="0" smtClean="0">
                <a:solidFill>
                  <a:schemeClr val="tx1"/>
                </a:solidFill>
              </a:rPr>
              <a:t>11. </a:t>
            </a:r>
            <a:r>
              <a:rPr lang="da-DK" sz="4000" dirty="0" smtClean="0">
                <a:solidFill>
                  <a:schemeClr val="tx1"/>
                </a:solidFill>
              </a:rPr>
              <a:t>1918</a:t>
            </a:r>
          </a:p>
          <a:p>
            <a:endParaRPr lang="da-DK" sz="2200" dirty="0" smtClean="0">
              <a:solidFill>
                <a:schemeClr val="tx1"/>
              </a:solidFill>
            </a:endParaRPr>
          </a:p>
          <a:p>
            <a:r>
              <a:rPr lang="da-DK" sz="2200" dirty="0" smtClean="0">
                <a:solidFill>
                  <a:schemeClr val="tx1"/>
                </a:solidFill>
              </a:rPr>
              <a:t>Markering af 100-året for 1. Verdenskrigs start</a:t>
            </a:r>
          </a:p>
          <a:p>
            <a:r>
              <a:rPr lang="da-DK" sz="2200" dirty="0" smtClean="0">
                <a:solidFill>
                  <a:schemeClr val="tx1"/>
                </a:solidFill>
              </a:rPr>
              <a:t>Bedsted kirke søndag d. 16. nov. 2014</a:t>
            </a:r>
          </a:p>
          <a:p>
            <a:r>
              <a:rPr lang="da-DK" sz="2200" dirty="0" smtClean="0">
                <a:solidFill>
                  <a:schemeClr val="tx1"/>
                </a:solidFill>
                <a:latin typeface="Forte" panose="03060902040502070203" pitchFamily="66" charset="0"/>
              </a:rPr>
              <a:t>                                                 </a:t>
            </a:r>
            <a:r>
              <a:rPr lang="da-DK" sz="1600" dirty="0" smtClean="0">
                <a:solidFill>
                  <a:schemeClr val="tx1"/>
                </a:solidFill>
                <a:latin typeface="Forte" panose="03060902040502070203" pitchFamily="66" charset="0"/>
              </a:rPr>
              <a:t>Henning Haugaard</a:t>
            </a:r>
            <a:endParaRPr lang="da-DK" sz="16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5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Kasernen i Wünsdorf ved </a:t>
            </a:r>
            <a:br>
              <a:rPr lang="da-DK" dirty="0" smtClean="0"/>
            </a:br>
            <a:r>
              <a:rPr lang="da-DK" dirty="0" smtClean="0"/>
              <a:t>Berlin. Der gøres </a:t>
            </a:r>
            <a:r>
              <a:rPr lang="da-DK" dirty="0" smtClean="0"/>
              <a:t>klar til krig</a:t>
            </a:r>
            <a:endParaRPr lang="da-DK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29" y="1600200"/>
            <a:ext cx="751994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1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Soldater ved en barak i </a:t>
            </a:r>
            <a:r>
              <a:rPr lang="da-DK" dirty="0" err="1" smtClean="0"/>
              <a:t>Pätz</a:t>
            </a:r>
            <a:r>
              <a:rPr lang="da-DK" dirty="0" smtClean="0"/>
              <a:t> dec. 1916. </a:t>
            </a:r>
            <a:r>
              <a:rPr lang="da-DK" dirty="0" smtClean="0"/>
              <a:t>De tre med kryds er sønderjyder</a:t>
            </a:r>
            <a:endParaRPr lang="da-D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38926" cy="476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7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Postkort sendt hjem fra </a:t>
            </a:r>
            <a:br>
              <a:rPr lang="da-DK" dirty="0" smtClean="0"/>
            </a:br>
            <a:r>
              <a:rPr lang="da-DK" dirty="0" smtClean="0"/>
              <a:t>Chr. Andersen i Mårbæk til familien</a:t>
            </a:r>
            <a:endParaRPr lang="da-DK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1492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61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Postkort sendt </a:t>
            </a:r>
            <a:r>
              <a:rPr lang="da-DK" dirty="0" smtClean="0"/>
              <a:t>hjem til </a:t>
            </a:r>
            <a:r>
              <a:rPr lang="da-DK" dirty="0" smtClean="0"/>
              <a:t>familien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Wind i Arndrup</a:t>
            </a:r>
            <a:endParaRPr lang="da-DK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23" y="1600200"/>
            <a:ext cx="74155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05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2800" dirty="0" smtClean="0"/>
              <a:t>Soldater med geværer og pikkelhuer. </a:t>
            </a:r>
            <a:r>
              <a:rPr lang="da-DK" sz="2800" dirty="0" smtClean="0"/>
              <a:t>Yderst t.v. ses Peter </a:t>
            </a:r>
            <a:r>
              <a:rPr lang="da-DK" sz="2800" dirty="0" smtClean="0"/>
              <a:t>Hybschmann </a:t>
            </a:r>
            <a:r>
              <a:rPr lang="da-DK" sz="2800" dirty="0" smtClean="0"/>
              <a:t>og </a:t>
            </a:r>
            <a:r>
              <a:rPr lang="da-DK" sz="2800" dirty="0" smtClean="0"/>
              <a:t>Mads </a:t>
            </a:r>
            <a:r>
              <a:rPr lang="da-DK" sz="2800" dirty="0" smtClean="0"/>
              <a:t>Madsen i Korup </a:t>
            </a:r>
            <a:r>
              <a:rPr lang="da-DK" sz="2800" dirty="0" smtClean="0"/>
              <a:t>med mørkt skæg</a:t>
            </a:r>
            <a:endParaRPr lang="da-DK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605756"/>
            <a:ext cx="73533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69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2290266"/>
          </a:xfrm>
        </p:spPr>
        <p:txBody>
          <a:bodyPr>
            <a:normAutofit/>
          </a:bodyPr>
          <a:lstStyle/>
          <a:p>
            <a:pPr algn="l"/>
            <a:r>
              <a:rPr lang="da-DK" sz="2400" dirty="0" smtClean="0"/>
              <a:t>- 3 konfirmander  i Bedsted 1914: Martin Knudsen, Hans Chr. Jensen og Andreas Richard Haugaard (+)</a:t>
            </a:r>
            <a:br>
              <a:rPr lang="da-DK" sz="2400" dirty="0" smtClean="0"/>
            </a:br>
            <a:r>
              <a:rPr lang="da-DK" sz="2400" dirty="0" smtClean="0"/>
              <a:t>- Ole Damm, Bedsted, blev </a:t>
            </a:r>
            <a:r>
              <a:rPr lang="da-DK" sz="2400" dirty="0" smtClean="0"/>
              <a:t>såret </a:t>
            </a:r>
            <a:r>
              <a:rPr lang="da-DK" sz="2400" dirty="0" smtClean="0"/>
              <a:t>ved Verdun og hjemsendt </a:t>
            </a:r>
            <a:br>
              <a:rPr lang="da-DK" sz="2400" dirty="0" smtClean="0"/>
            </a:br>
            <a:r>
              <a:rPr lang="da-DK" sz="2400" dirty="0" smtClean="0"/>
              <a:t>- Tre stående brødre: Carl -, Johannes - og Peter Brodersen fra Øster Terp. Siddende deres fætter, Mathias Brodersen</a:t>
            </a:r>
            <a:endParaRPr lang="da-DK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74373"/>
            <a:ext cx="2494831" cy="336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63831"/>
            <a:ext cx="2065025" cy="336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63831"/>
            <a:ext cx="2520280" cy="33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56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3600" dirty="0" smtClean="0"/>
              <a:t>Mindeparken i Marselisborg, hvor der ses navne på 4140 dansksindede faldne</a:t>
            </a:r>
            <a:endParaRPr lang="da-DK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56" y="1600200"/>
            <a:ext cx="73566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6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82154"/>
          </a:xfrm>
        </p:spPr>
        <p:txBody>
          <a:bodyPr>
            <a:normAutofit fontScale="90000"/>
          </a:bodyPr>
          <a:lstStyle/>
          <a:p>
            <a:r>
              <a:rPr lang="da-DK" sz="3200" dirty="0" smtClean="0"/>
              <a:t>I Mindeparken er der 4 store relieffer, der  symboliserer: </a:t>
            </a:r>
            <a:br>
              <a:rPr lang="da-DK" sz="3200" dirty="0" smtClean="0"/>
            </a:br>
            <a:r>
              <a:rPr lang="da-DK" sz="3200" u="sng" dirty="0" smtClean="0"/>
              <a:t>Udmarchen</a:t>
            </a:r>
            <a:r>
              <a:rPr lang="da-DK" sz="3200" dirty="0" smtClean="0"/>
              <a:t>, </a:t>
            </a:r>
            <a:r>
              <a:rPr lang="da-DK" sz="3200" u="sng" dirty="0" smtClean="0"/>
              <a:t>Krigen</a:t>
            </a:r>
            <a:r>
              <a:rPr lang="da-DK" sz="3200" dirty="0" smtClean="0"/>
              <a:t>, </a:t>
            </a:r>
            <a:r>
              <a:rPr lang="da-DK" sz="3200" u="sng" dirty="0" smtClean="0"/>
              <a:t>Freden</a:t>
            </a:r>
            <a:r>
              <a:rPr lang="da-DK" sz="3200" dirty="0" smtClean="0"/>
              <a:t> og </a:t>
            </a:r>
            <a:r>
              <a:rPr lang="da-DK" sz="3200" u="sng" dirty="0" smtClean="0"/>
              <a:t>Hjemkomsten</a:t>
            </a:r>
            <a:endParaRPr lang="da-DK" sz="3200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42662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0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pPr algn="l"/>
            <a:r>
              <a:rPr lang="da-DK" sz="2800" dirty="0" smtClean="0"/>
              <a:t>- Søren Andresen (+) Øster Terp, faldt 5. sep. 1914 som den første fra sognet </a:t>
            </a:r>
            <a:br>
              <a:rPr lang="da-DK" sz="2800" dirty="0" smtClean="0"/>
            </a:br>
            <a:r>
              <a:rPr lang="da-DK" sz="2800" dirty="0" smtClean="0"/>
              <a:t>- Christian Peter Jepsen (+), død af nyrebetændelse 13. juni 1917 i Rumænien</a:t>
            </a:r>
            <a:br>
              <a:rPr lang="da-DK" sz="2800" dirty="0" smtClean="0"/>
            </a:br>
            <a:r>
              <a:rPr lang="da-DK" sz="2800" dirty="0" smtClean="0"/>
              <a:t>- Johan Peter Jepsen, Arndrup</a:t>
            </a:r>
            <a:endParaRPr lang="da-DK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2538648" cy="356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098901" cy="37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492896"/>
            <a:ext cx="2334818" cy="381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53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pPr algn="l"/>
            <a:r>
              <a:rPr lang="da-DK" sz="2800" dirty="0" smtClean="0"/>
              <a:t>- Christian Andersen, Mathias Brodersen og Johannes Tjørnelund. Sidstnævnte blev DSK´s sidste formand </a:t>
            </a:r>
            <a:br>
              <a:rPr lang="da-DK" sz="2800" dirty="0" smtClean="0"/>
            </a:br>
            <a:r>
              <a:rPr lang="da-DK" sz="2800" dirty="0" smtClean="0"/>
              <a:t>- Hans Jørgen </a:t>
            </a:r>
            <a:r>
              <a:rPr lang="da-DK" sz="2800" dirty="0" smtClean="0"/>
              <a:t>Tryk, Bedsted </a:t>
            </a:r>
            <a:r>
              <a:rPr lang="da-DK" sz="2800" dirty="0" smtClean="0"/>
              <a:t/>
            </a:r>
            <a:br>
              <a:rPr lang="da-DK" sz="2800" dirty="0" smtClean="0"/>
            </a:br>
            <a:r>
              <a:rPr lang="da-DK" sz="2800" dirty="0" smtClean="0"/>
              <a:t>- Lorenz </a:t>
            </a:r>
            <a:r>
              <a:rPr lang="da-DK" sz="2800" dirty="0" smtClean="0"/>
              <a:t>Steinvig, </a:t>
            </a:r>
            <a:r>
              <a:rPr lang="da-DK" sz="2800" dirty="0" smtClean="0"/>
              <a:t>Bedsted</a:t>
            </a:r>
            <a:endParaRPr lang="da-DK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0422"/>
            <a:ext cx="2592288" cy="33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11642"/>
            <a:ext cx="2613383" cy="35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11642"/>
            <a:ext cx="2329433" cy="408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4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000" dirty="0" smtClean="0"/>
              <a:t>Krigens optakt</a:t>
            </a:r>
            <a:endParaRPr lang="da-DK" sz="6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Indre uro i kejserriget Østrig-Ungarn</a:t>
            </a:r>
          </a:p>
          <a:p>
            <a:r>
              <a:rPr lang="da-DK" dirty="0" smtClean="0"/>
              <a:t>Frankrig ønskede at få Alsace-Lorraine tilbage, som tyskerne havde taget i krigen 1870-71</a:t>
            </a:r>
          </a:p>
          <a:p>
            <a:r>
              <a:rPr lang="da-DK" dirty="0" smtClean="0"/>
              <a:t>Stor fare for krig. Der skulle kun en lille gnist til</a:t>
            </a:r>
          </a:p>
          <a:p>
            <a:r>
              <a:rPr lang="da-DK" dirty="0" smtClean="0"/>
              <a:t>Gnisten blev skuddet i Sarajevo 28. juni 1914, hvor den østrig-ungarske tronfølger, Franz Ferdinand og </a:t>
            </a:r>
            <a:r>
              <a:rPr lang="da-DK" dirty="0" smtClean="0"/>
              <a:t>hustru </a:t>
            </a:r>
            <a:r>
              <a:rPr lang="da-DK" dirty="0" smtClean="0"/>
              <a:t>blev dræbt af en serbisk nationalist ved navn Princip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05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pPr algn="l"/>
            <a:r>
              <a:rPr lang="da-DK" sz="2400" dirty="0" smtClean="0"/>
              <a:t>- Andreas Hansen (+), Arndrup med sin forlovede Jette Sørensen </a:t>
            </a:r>
            <a:br>
              <a:rPr lang="da-DK" sz="2400" dirty="0" smtClean="0"/>
            </a:br>
            <a:r>
              <a:rPr lang="da-DK" sz="2400" dirty="0" smtClean="0"/>
              <a:t>- Jens Møller i Mårbæk, blev indkaldt som soldat i 1895 </a:t>
            </a:r>
            <a:br>
              <a:rPr lang="da-DK" sz="2400" dirty="0" smtClean="0"/>
            </a:br>
            <a:r>
              <a:rPr lang="da-DK" sz="2400" dirty="0" smtClean="0"/>
              <a:t>- Andreas Haugaard, Bedsted, blev indkaldt </a:t>
            </a:r>
            <a:r>
              <a:rPr lang="da-DK" sz="2400" dirty="0" smtClean="0"/>
              <a:t>i 1916</a:t>
            </a:r>
            <a:endParaRPr lang="da-DK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737887" cy="37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863" y="1988840"/>
            <a:ext cx="2616696" cy="3896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396293" cy="379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86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Autofit/>
          </a:bodyPr>
          <a:lstStyle/>
          <a:p>
            <a:r>
              <a:rPr lang="da-DK" sz="3200" dirty="0" smtClean="0"/>
              <a:t>Et af mange postkort som Andreas Haugaard sendte hjem til </a:t>
            </a:r>
            <a:r>
              <a:rPr lang="da-DK" sz="3200" dirty="0" smtClean="0"/>
              <a:t>familien i </a:t>
            </a:r>
            <a:r>
              <a:rPr lang="da-DK" sz="3200" dirty="0" smtClean="0"/>
              <a:t>Bedsted</a:t>
            </a:r>
            <a:endParaRPr lang="da-DK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21981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2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Urlauschein udstedt </a:t>
            </a:r>
            <a:br>
              <a:rPr lang="da-DK" dirty="0" smtClean="0"/>
            </a:br>
            <a:r>
              <a:rPr lang="da-DK" dirty="0" smtClean="0"/>
              <a:t>8. juli 1918 til Andreas Haugaard</a:t>
            </a:r>
            <a:endParaRPr lang="da-DK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25" y="1600200"/>
            <a:ext cx="71229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70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Hjemsendelsespas udstedt </a:t>
            </a:r>
            <a:r>
              <a:rPr lang="da-DK" dirty="0" smtClean="0"/>
              <a:t>30. </a:t>
            </a:r>
            <a:r>
              <a:rPr lang="da-DK" dirty="0" smtClean="0"/>
              <a:t>januar 1919 for Andreas Haugaard</a:t>
            </a:r>
            <a:endParaRPr lang="da-DK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72" y="1600200"/>
            <a:ext cx="47374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5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Idealiseret postkort sendt fra en </a:t>
            </a:r>
            <a:br>
              <a:rPr lang="da-DK" dirty="0" smtClean="0"/>
            </a:br>
            <a:r>
              <a:rPr lang="da-DK" dirty="0" smtClean="0"/>
              <a:t>soldat til Bedsted i maj 1915</a:t>
            </a:r>
            <a:endParaRPr lang="da-DK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5" y="1600200"/>
            <a:ext cx="738840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3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224136"/>
          </a:xfrm>
        </p:spPr>
        <p:txBody>
          <a:bodyPr>
            <a:noAutofit/>
          </a:bodyPr>
          <a:lstStyle/>
          <a:p>
            <a:r>
              <a:rPr lang="da-DK" sz="3600" dirty="0" smtClean="0"/>
              <a:t>Postkort sendt i marts 1915 fra Anthoni Lund i Zossen til Peter N. Haugaard i Bedsted</a:t>
            </a:r>
            <a:endParaRPr lang="da-DK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170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Skitse over Sikringsstilling Nord</a:t>
            </a:r>
            <a:endParaRPr lang="da-DK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72808" cy="50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1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Krigsfangelejren ved Øster Terp</a:t>
            </a:r>
            <a:endParaRPr lang="da-DK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672400" cy="428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389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pPr algn="l"/>
            <a:r>
              <a:rPr lang="da-DK" sz="2800" dirty="0" smtClean="0"/>
              <a:t>- Sten ”1916-17” fra militærbanens bygning i Terp</a:t>
            </a:r>
            <a:br>
              <a:rPr lang="da-DK" sz="2800" dirty="0" smtClean="0"/>
            </a:br>
            <a:r>
              <a:rPr lang="da-DK" sz="2800" dirty="0" smtClean="0"/>
              <a:t>- Russiske krigsfanger på arbejde i Bovlund</a:t>
            </a:r>
            <a:br>
              <a:rPr lang="da-DK" sz="2800" dirty="0" smtClean="0"/>
            </a:br>
            <a:r>
              <a:rPr lang="da-DK" sz="2800" dirty="0" smtClean="0"/>
              <a:t>- Gravsten over en russisk krigsfange i Bedsted</a:t>
            </a:r>
            <a:endParaRPr lang="da-DK" sz="2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01501"/>
            <a:ext cx="1944216" cy="217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69" y="3741688"/>
            <a:ext cx="3400425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204864"/>
            <a:ext cx="2691817" cy="399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4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sz="4000" dirty="0" smtClean="0">
                <a:solidFill>
                  <a:prstClr val="black"/>
                </a:solidFill>
              </a:rPr>
              <a:t>Vagtmandskab fra </a:t>
            </a:r>
            <a:r>
              <a:rPr lang="da-DK" sz="4000" dirty="0" smtClean="0">
                <a:solidFill>
                  <a:prstClr val="black"/>
                </a:solidFill>
              </a:rPr>
              <a:t>krigsfangelejren i </a:t>
            </a:r>
            <a:br>
              <a:rPr lang="da-DK" sz="4000" dirty="0" smtClean="0">
                <a:solidFill>
                  <a:prstClr val="black"/>
                </a:solidFill>
              </a:rPr>
            </a:br>
            <a:r>
              <a:rPr lang="da-DK" sz="4000" dirty="0" smtClean="0">
                <a:solidFill>
                  <a:prstClr val="black"/>
                </a:solidFill>
              </a:rPr>
              <a:t>Øster Terp </a:t>
            </a:r>
            <a:r>
              <a:rPr lang="da-DK" sz="4000" dirty="0" smtClean="0">
                <a:solidFill>
                  <a:prstClr val="black"/>
                </a:solidFill>
              </a:rPr>
              <a:t>på </a:t>
            </a:r>
            <a:r>
              <a:rPr lang="da-DK" sz="4000" dirty="0" smtClean="0">
                <a:solidFill>
                  <a:prstClr val="black"/>
                </a:solidFill>
              </a:rPr>
              <a:t>besøg i </a:t>
            </a:r>
            <a:r>
              <a:rPr lang="da-DK" sz="4000" dirty="0">
                <a:solidFill>
                  <a:prstClr val="black"/>
                </a:solidFill>
              </a:rPr>
              <a:t>Bedsted</a:t>
            </a:r>
            <a:endParaRPr lang="da-DK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53" y="1600200"/>
            <a:ext cx="76230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00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da-DK" sz="3600" dirty="0" smtClean="0"/>
              <a:t>  </a:t>
            </a:r>
            <a:endParaRPr lang="da-DK" sz="3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900" u="sng" dirty="0" smtClean="0"/>
              <a:t>Centralmagterne bestod af</a:t>
            </a:r>
            <a:r>
              <a:rPr lang="da-DK" sz="2400" dirty="0" smtClean="0"/>
              <a:t>:</a:t>
            </a:r>
          </a:p>
          <a:p>
            <a:r>
              <a:rPr lang="da-DK" sz="2400" dirty="0" smtClean="0"/>
              <a:t>Tyskland</a:t>
            </a:r>
          </a:p>
          <a:p>
            <a:r>
              <a:rPr lang="da-DK" sz="2400" dirty="0" smtClean="0"/>
              <a:t>Østrig-Ungarn</a:t>
            </a:r>
          </a:p>
          <a:p>
            <a:r>
              <a:rPr lang="da-DK" sz="2400" dirty="0" smtClean="0"/>
              <a:t>Tyrkiet</a:t>
            </a:r>
          </a:p>
          <a:p>
            <a:r>
              <a:rPr lang="da-DK" sz="2400" dirty="0" smtClean="0"/>
              <a:t>Bulgarien m.fl.</a:t>
            </a:r>
            <a:endParaRPr lang="da-DK" sz="2400" dirty="0" smtClean="0"/>
          </a:p>
          <a:p>
            <a:pPr marL="0" indent="0">
              <a:buNone/>
            </a:pPr>
            <a:r>
              <a:rPr lang="da-DK" sz="3900" u="sng" dirty="0" smtClean="0"/>
              <a:t>De Allierede (Ententen) bestod af</a:t>
            </a:r>
            <a:r>
              <a:rPr lang="da-DK" sz="2400" dirty="0" smtClean="0"/>
              <a:t>:</a:t>
            </a:r>
          </a:p>
          <a:p>
            <a:r>
              <a:rPr lang="da-DK" sz="2400" dirty="0" smtClean="0"/>
              <a:t>Det Britiske Imperium</a:t>
            </a:r>
          </a:p>
          <a:p>
            <a:r>
              <a:rPr lang="da-DK" sz="2400" dirty="0" smtClean="0"/>
              <a:t>Rusland</a:t>
            </a:r>
          </a:p>
          <a:p>
            <a:r>
              <a:rPr lang="da-DK" sz="2400" dirty="0" smtClean="0"/>
              <a:t>Frankrig</a:t>
            </a:r>
          </a:p>
          <a:p>
            <a:r>
              <a:rPr lang="da-DK" sz="2400" dirty="0" smtClean="0"/>
              <a:t>Belgien, </a:t>
            </a:r>
            <a:r>
              <a:rPr lang="da-DK" sz="2400" dirty="0" smtClean="0"/>
              <a:t>Italien, Rumænien, Montenegro, Grækenland, Serbien, Portugal og Japan </a:t>
            </a:r>
            <a:r>
              <a:rPr lang="da-DK" sz="2400" dirty="0" smtClean="0"/>
              <a:t>m. fl.</a:t>
            </a:r>
            <a:endParaRPr lang="da-DK" sz="2400" dirty="0" smtClean="0"/>
          </a:p>
          <a:p>
            <a:r>
              <a:rPr lang="da-DK" sz="2400" dirty="0" smtClean="0"/>
              <a:t>Sidst i krigen også USA	(I alt var 38 lande var impliceret) 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101167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6034682"/>
          </a:xfrm>
        </p:spPr>
        <p:txBody>
          <a:bodyPr>
            <a:normAutofit/>
          </a:bodyPr>
          <a:lstStyle/>
          <a:p>
            <a:r>
              <a:rPr lang="da-DK" sz="3600" dirty="0" smtClean="0"/>
              <a:t>Mindestenen på Bedsted kirkegård afsløret i 1921 </a:t>
            </a:r>
            <a:br>
              <a:rPr lang="da-DK" sz="3600" dirty="0" smtClean="0"/>
            </a:br>
            <a:r>
              <a:rPr lang="da-DK" sz="3600" dirty="0" smtClean="0"/>
              <a:t>af Nic. C. Nielsen</a:t>
            </a:r>
            <a:r>
              <a:rPr lang="da-DK" sz="4000" dirty="0" smtClean="0"/>
              <a:t/>
            </a:r>
            <a:br>
              <a:rPr lang="da-DK" sz="4000" dirty="0" smtClean="0"/>
            </a:b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Den 20. november </a:t>
            </a:r>
            <a:r>
              <a:rPr lang="da-DK" sz="2000" dirty="0" smtClean="0"/>
              <a:t>1921 afsløredes </a:t>
            </a:r>
            <a:r>
              <a:rPr lang="da-DK" sz="2000" dirty="0" smtClean="0"/>
              <a:t>på kirkegården en mindesten over faldne fra Bedsted sogn i Den Store Krig. Stenen er af granit med blankslebet forside. Stenen blev leveret af firmaet Iversen i Aabenraa og kostede 2000 </a:t>
            </a:r>
            <a:r>
              <a:rPr lang="da-DK" sz="2000" dirty="0" smtClean="0"/>
              <a:t>kr</a:t>
            </a:r>
            <a:r>
              <a:rPr lang="da-DK" sz="2000" smtClean="0"/>
              <a:t>, penge</a:t>
            </a:r>
            <a:r>
              <a:rPr lang="da-DK" sz="2000" dirty="0" smtClean="0"/>
              <a:t>, der indsamledes blandt sognets beboere. Ved afsløringen talte også præsten i Bovlund, N. A. Jensen</a:t>
            </a:r>
            <a:endParaRPr lang="da-DK" sz="20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4015297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9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dirty="0" smtClean="0"/>
              <a:t>Verdenskrigens start</a:t>
            </a:r>
            <a:endParaRPr lang="da-DK" sz="5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Efter skuddet i Sarajevo truede Østrig-Ungarn Serbien med krig</a:t>
            </a:r>
          </a:p>
          <a:p>
            <a:r>
              <a:rPr lang="da-DK" sz="2800" dirty="0" smtClean="0"/>
              <a:t>Rusland stod på Serbiens side og truede Østrig-Ungarn. Russerne mobiliserede</a:t>
            </a:r>
          </a:p>
          <a:p>
            <a:r>
              <a:rPr lang="da-DK" sz="2800" dirty="0" smtClean="0"/>
              <a:t>Tyskland truede Rusland med krig</a:t>
            </a:r>
          </a:p>
          <a:p>
            <a:r>
              <a:rPr lang="da-DK" sz="2800" dirty="0" smtClean="0"/>
              <a:t>Frankrig var i forbund med Rusland, så hvis tyskerne kom i krig med Rusland, ville Frankrig hjælpe</a:t>
            </a:r>
          </a:p>
          <a:p>
            <a:r>
              <a:rPr lang="da-DK" sz="2800" dirty="0" smtClean="0"/>
              <a:t>England kom med, da de havde garanteret Belgiens neutralitet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42805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dirty="0" smtClean="0"/>
              <a:t>Krigens udvikling</a:t>
            </a:r>
            <a:endParaRPr lang="da-DK" sz="5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Stort slag ved floden </a:t>
            </a:r>
            <a:r>
              <a:rPr lang="da-DK" b="1" u="sng" dirty="0" smtClean="0"/>
              <a:t>Marne</a:t>
            </a:r>
            <a:r>
              <a:rPr lang="da-DK" dirty="0" smtClean="0"/>
              <a:t> 5.-12. sep. 1914</a:t>
            </a:r>
          </a:p>
          <a:p>
            <a:r>
              <a:rPr lang="da-DK" dirty="0" smtClean="0"/>
              <a:t>Tyskland sejrede over russerne ved </a:t>
            </a:r>
            <a:r>
              <a:rPr lang="da-DK" b="1" u="sng" dirty="0" smtClean="0"/>
              <a:t>Tannenberg</a:t>
            </a:r>
            <a:r>
              <a:rPr lang="da-DK" dirty="0" smtClean="0"/>
              <a:t> 17.-31. aug. og ved de </a:t>
            </a:r>
            <a:r>
              <a:rPr lang="da-DK" b="1" u="sng" dirty="0" smtClean="0"/>
              <a:t>Masuriske Søe</a:t>
            </a:r>
            <a:r>
              <a:rPr lang="da-DK" dirty="0" smtClean="0"/>
              <a:t>r i sep. 1914.</a:t>
            </a:r>
          </a:p>
          <a:p>
            <a:r>
              <a:rPr lang="da-DK" dirty="0" smtClean="0"/>
              <a:t>To store slag på Vestfronten ved </a:t>
            </a:r>
            <a:r>
              <a:rPr lang="da-DK" b="1" u="sng" dirty="0" smtClean="0"/>
              <a:t>Verdun</a:t>
            </a:r>
            <a:r>
              <a:rPr lang="da-DK" dirty="0" smtClean="0"/>
              <a:t> startede 21. feb. 1916 og kostede 700.000 soldater livet, og senere </a:t>
            </a:r>
            <a:r>
              <a:rPr lang="da-DK" dirty="0" smtClean="0"/>
              <a:t>slaget ved </a:t>
            </a:r>
            <a:r>
              <a:rPr lang="da-DK" dirty="0" smtClean="0"/>
              <a:t>floden </a:t>
            </a:r>
            <a:r>
              <a:rPr lang="da-DK" b="1" u="sng" dirty="0" smtClean="0"/>
              <a:t>Somme</a:t>
            </a:r>
            <a:r>
              <a:rPr lang="da-DK" dirty="0" smtClean="0"/>
              <a:t>. Dette slag kostede ca. 1. mio. liv.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535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dirty="0" smtClean="0"/>
              <a:t>Danmarks rolle i krigen</a:t>
            </a:r>
            <a:endParaRPr lang="da-DK" sz="5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2800" dirty="0" smtClean="0"/>
              <a:t>Danmark var neutralt</a:t>
            </a:r>
          </a:p>
          <a:p>
            <a:r>
              <a:rPr lang="da-DK" sz="2800" dirty="0" smtClean="0"/>
              <a:t>700 danske søfolk mistede livet, da deres skibe blev torpederet af tyske skibe</a:t>
            </a:r>
          </a:p>
          <a:p>
            <a:r>
              <a:rPr lang="da-DK" sz="2800" dirty="0" smtClean="0"/>
              <a:t>I praksis måtte man tage mest hensyn til Tyskland</a:t>
            </a:r>
          </a:p>
          <a:p>
            <a:r>
              <a:rPr lang="da-DK" sz="2800" dirty="0" smtClean="0"/>
              <a:t>Tyskland bad Danmark om at udlægge miner for at forhindre et engelsk angreb gennem bælterne</a:t>
            </a:r>
          </a:p>
          <a:p>
            <a:r>
              <a:rPr lang="da-DK" sz="2800" dirty="0" smtClean="0"/>
              <a:t>Tværs over Sønderjylland byggede tyskerne et forsvarsanlæg: Sikringsstilling Nord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57424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dirty="0" smtClean="0"/>
              <a:t>Krigens slutning</a:t>
            </a:r>
            <a:endParaRPr lang="da-DK" sz="5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Tyskland opgav krigen fordi Østrig-Ungarn, Tyrkiet og Bulgarien gav op</a:t>
            </a:r>
          </a:p>
          <a:p>
            <a:r>
              <a:rPr lang="da-DK" dirty="0" smtClean="0"/>
              <a:t>Den efterfølgende Versailles-fred var hård og ydmygende for Tyskland, hvilket lagde kimen til Nazismen og 2. Verdenskrig</a:t>
            </a:r>
          </a:p>
          <a:p>
            <a:r>
              <a:rPr lang="da-DK" dirty="0" smtClean="0"/>
              <a:t>Østrig-Ungarn blev opløst i mindre stater, bl.a. Jugoslavien</a:t>
            </a:r>
          </a:p>
          <a:p>
            <a:r>
              <a:rPr lang="da-DK" dirty="0" smtClean="0"/>
              <a:t>I Rusland indførtes </a:t>
            </a:r>
            <a:r>
              <a:rPr lang="da-DK" dirty="0" smtClean="0"/>
              <a:t>Kommunismen i 1917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673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400" dirty="0" smtClean="0"/>
              <a:t>Verdenskrigen i tal</a:t>
            </a:r>
            <a:endParaRPr lang="da-DK" sz="54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7" indent="0">
              <a:buNone/>
            </a:pPr>
            <a:r>
              <a:rPr lang="da-DK" dirty="0" smtClean="0"/>
              <a:t>---------------------------------------------------------------------------------------------------</a:t>
            </a:r>
          </a:p>
          <a:p>
            <a:pPr marL="3200400" lvl="7" indent="0">
              <a:buNone/>
            </a:pPr>
            <a:r>
              <a:rPr lang="da-DK" dirty="0" smtClean="0"/>
              <a:t>       Indsatte tropper	Døde</a:t>
            </a:r>
          </a:p>
          <a:p>
            <a:r>
              <a:rPr lang="da-DK" dirty="0" smtClean="0"/>
              <a:t>Centralmagterne:      24,4 mio.	3,5 mio.  15%</a:t>
            </a:r>
          </a:p>
          <a:p>
            <a:r>
              <a:rPr lang="da-DK" dirty="0" smtClean="0"/>
              <a:t>Ententen (allierede): 42,8 mio.	5,2 mio.  13%</a:t>
            </a:r>
          </a:p>
          <a:p>
            <a:pPr marL="0" indent="0">
              <a:buNone/>
            </a:pPr>
            <a:r>
              <a:rPr lang="da-DK" dirty="0" smtClean="0"/>
              <a:t>---------------------------------------------------------------</a:t>
            </a:r>
            <a:endParaRPr lang="da-DK" dirty="0"/>
          </a:p>
          <a:p>
            <a:r>
              <a:rPr lang="da-DK" dirty="0" smtClean="0"/>
              <a:t>Sønderjylland:		  30.000	6.000       20%</a:t>
            </a:r>
          </a:p>
          <a:p>
            <a:r>
              <a:rPr lang="da-DK" dirty="0" smtClean="0"/>
              <a:t>Bedsted sogn:		  110	          22     	       20%</a:t>
            </a:r>
          </a:p>
          <a:p>
            <a:pPr marL="0" indent="0">
              <a:buNone/>
            </a:pPr>
            <a:r>
              <a:rPr lang="da-DK" dirty="0" smtClean="0"/>
              <a:t>---------------------------------------------------------------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0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Krigskirkegården i Verdun</a:t>
            </a:r>
            <a:endParaRPr lang="da-DK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76" y="1600200"/>
            <a:ext cx="73874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604</Words>
  <Application>Microsoft Office PowerPoint</Application>
  <PresentationFormat>Skærmshow (4:3)</PresentationFormat>
  <Paragraphs>76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30</vt:i4>
      </vt:variant>
    </vt:vector>
  </HeadingPairs>
  <TitlesOfParts>
    <vt:vector size="31" baseType="lpstr">
      <vt:lpstr>Kontortema</vt:lpstr>
      <vt:lpstr>”Den Store Krig 14-18”  = 1. Verdenskrig</vt:lpstr>
      <vt:lpstr>Krigens optakt</vt:lpstr>
      <vt:lpstr>  </vt:lpstr>
      <vt:lpstr>Verdenskrigens start</vt:lpstr>
      <vt:lpstr>Krigens udvikling</vt:lpstr>
      <vt:lpstr>Danmarks rolle i krigen</vt:lpstr>
      <vt:lpstr>Krigens slutning</vt:lpstr>
      <vt:lpstr>Verdenskrigen i tal</vt:lpstr>
      <vt:lpstr>Krigskirkegården i Verdun</vt:lpstr>
      <vt:lpstr>Kasernen i Wünsdorf ved  Berlin. Der gøres klar til krig</vt:lpstr>
      <vt:lpstr>Soldater ved en barak i Pätz dec. 1916. De tre med kryds er sønderjyder</vt:lpstr>
      <vt:lpstr>Postkort sendt hjem fra  Chr. Andersen i Mårbæk til familien</vt:lpstr>
      <vt:lpstr>Postkort sendt hjem til familien  Wind i Arndrup</vt:lpstr>
      <vt:lpstr>Soldater med geværer og pikkelhuer. Yderst t.v. ses Peter Hybschmann og Mads Madsen i Korup med mørkt skæg</vt:lpstr>
      <vt:lpstr>- 3 konfirmander  i Bedsted 1914: Martin Knudsen, Hans Chr. Jensen og Andreas Richard Haugaard (+) - Ole Damm, Bedsted, blev såret ved Verdun og hjemsendt  - Tre stående brødre: Carl -, Johannes - og Peter Brodersen fra Øster Terp. Siddende deres fætter, Mathias Brodersen</vt:lpstr>
      <vt:lpstr>Mindeparken i Marselisborg, hvor der ses navne på 4140 dansksindede faldne</vt:lpstr>
      <vt:lpstr>I Mindeparken er der 4 store relieffer, der  symboliserer:  Udmarchen, Krigen, Freden og Hjemkomsten</vt:lpstr>
      <vt:lpstr>- Søren Andresen (+) Øster Terp, faldt 5. sep. 1914 som den første fra sognet  - Christian Peter Jepsen (+), død af nyrebetændelse 13. juni 1917 i Rumænien - Johan Peter Jepsen, Arndrup</vt:lpstr>
      <vt:lpstr>- Christian Andersen, Mathias Brodersen og Johannes Tjørnelund. Sidstnævnte blev DSK´s sidste formand  - Hans Jørgen Tryk, Bedsted  - Lorenz Steinvig, Bedsted</vt:lpstr>
      <vt:lpstr>- Andreas Hansen (+), Arndrup med sin forlovede Jette Sørensen  - Jens Møller i Mårbæk, blev indkaldt som soldat i 1895  - Andreas Haugaard, Bedsted, blev indkaldt i 1916</vt:lpstr>
      <vt:lpstr>Et af mange postkort som Andreas Haugaard sendte hjem til familien i Bedsted</vt:lpstr>
      <vt:lpstr>Urlauschein udstedt  8. juli 1918 til Andreas Haugaard</vt:lpstr>
      <vt:lpstr>Hjemsendelsespas udstedt 30. januar 1919 for Andreas Haugaard</vt:lpstr>
      <vt:lpstr>Idealiseret postkort sendt fra en  soldat til Bedsted i maj 1915</vt:lpstr>
      <vt:lpstr>Postkort sendt i marts 1915 fra Anthoni Lund i Zossen til Peter N. Haugaard i Bedsted</vt:lpstr>
      <vt:lpstr>Skitse over Sikringsstilling Nord</vt:lpstr>
      <vt:lpstr>Krigsfangelejren ved Øster Terp</vt:lpstr>
      <vt:lpstr>- Sten ”1916-17” fra militærbanens bygning i Terp - Russiske krigsfanger på arbejde i Bovlund - Gravsten over en russisk krigsfange i Bedsted</vt:lpstr>
      <vt:lpstr>Vagtmandskab fra krigsfangelejren i  Øster Terp på besøg i Bedsted</vt:lpstr>
      <vt:lpstr>Mindestenen på Bedsted kirkegård afsløret i 1921  af Nic. C. Nielsen  Den 20. november 1921 afsløredes på kirkegården en mindesten over faldne fra Bedsted sogn i Den Store Krig. Stenen er af granit med blankslebet forside. Stenen blev leveret af firmaet Iversen i Aabenraa og kostede 2000 kr, penge, der indsamledes blandt sognets beboere. Ved afsløringen talte også præsten i Bovlund, N. A. Jensen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Verdenskrig</dc:title>
  <dc:creator>Henning</dc:creator>
  <cp:lastModifiedBy>Henning</cp:lastModifiedBy>
  <cp:revision>45</cp:revision>
  <dcterms:created xsi:type="dcterms:W3CDTF">2014-11-04T12:49:46Z</dcterms:created>
  <dcterms:modified xsi:type="dcterms:W3CDTF">2014-11-15T08:13:47Z</dcterms:modified>
</cp:coreProperties>
</file>